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23"/>
  </p:notesMasterIdLst>
  <p:handoutMasterIdLst>
    <p:handoutMasterId r:id="rId24"/>
  </p:handoutMasterIdLst>
  <p:sldIdLst>
    <p:sldId id="471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cyc.ppt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4000" y="2241650"/>
            <a:ext cx="10440000" cy="4206031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Artificial Intelligence</a:t>
            </a:r>
            <a:br>
              <a:rPr lang="en-US" altLang="ko-KR" sz="4400" dirty="0"/>
            </a:br>
            <a:r>
              <a:rPr lang="en-US" altLang="ko-KR" sz="4400" dirty="0"/>
              <a:t> Chapter 18</a:t>
            </a:r>
            <a:br>
              <a:rPr lang="en-US" altLang="ko-KR" sz="4400" dirty="0"/>
            </a:br>
            <a:r>
              <a:rPr lang="en-US" altLang="ko-KR" sz="4400" dirty="0"/>
              <a:t>Representing</a:t>
            </a:r>
            <a:br>
              <a:rPr lang="en-US" altLang="ko-KR" sz="4400" dirty="0"/>
            </a:br>
            <a:r>
              <a:rPr lang="en-US" altLang="ko-KR" sz="4400" dirty="0"/>
              <a:t>Commonsense Knowledge</a:t>
            </a:r>
            <a:br>
              <a:rPr lang="en-US" altLang="ko-KR" sz="4400" dirty="0"/>
            </a:br>
            <a:r>
              <a:rPr lang="en-US" altLang="ko-KR" sz="4400" dirty="0"/>
              <a:t>(</a:t>
            </a:r>
            <a:r>
              <a:rPr lang="zh-CN" altLang="en-US" sz="4400" dirty="0"/>
              <a:t>常识知识表示</a:t>
            </a:r>
            <a:r>
              <a:rPr lang="ko-KR" altLang="en-US" sz="4400" dirty="0"/>
              <a:t>)</a:t>
            </a:r>
            <a:endParaRPr lang="en-US" altLang="ko-KR" sz="4400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52000" cy="27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DC095C0-0E91-4428-82AD-A4B98849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125" y="-16264"/>
            <a:ext cx="2590800" cy="5334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Chapter 17 </a:t>
            </a:r>
            <a:r>
              <a:rPr lang="zh-CN" altLang="en-US" sz="2000" b="1" dirty="0">
                <a:solidFill>
                  <a:schemeClr val="hlink"/>
                </a:solidFill>
                <a:ea typeface="宋体" panose="02010600030101010101" pitchFamily="2" charset="-122"/>
              </a:rPr>
              <a:t>第2讲</a:t>
            </a:r>
          </a:p>
        </p:txBody>
      </p:sp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4426141-C229-4C0F-A924-D6488CF8C2A7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898619"/>
            <a:ext cx="8839200" cy="5791200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entities of both commonsense and expert domains can be arranged in hierarchical structures that organize and simplify reasoning.</a:t>
            </a:r>
          </a:p>
          <a:p>
            <a:r>
              <a:rPr lang="en-US" altLang="ko-KR" sz="4000" b="1" dirty="0">
                <a:solidFill>
                  <a:srgbClr val="000000"/>
                </a:solidFill>
                <a:latin typeface="Times New Roman" panose="02020603050405020304" pitchFamily="18" charset="0"/>
                <a:hlinkClick r:id="rId2" action="ppaction://hlinkpres?slideindex=1&amp;slidetitle="/>
              </a:rPr>
              <a:t>CYC</a:t>
            </a:r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  <a:hlinkClick r:id="rId2" action="ppaction://hlinkpres?slideindex=1&amp;slidetitle=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system [Guha &amp; </a:t>
            </a:r>
            <a:r>
              <a:rPr lang="en-US" altLang="ko-KR" sz="4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Lenat</a:t>
            </a:r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 1990]</a:t>
            </a:r>
          </a:p>
          <a:p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Taxonomic hierarchies : encoded either in networks or data structure called </a:t>
            </a:r>
            <a:r>
              <a:rPr lang="en-US" altLang="ko-KR" sz="4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frames</a:t>
            </a:r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845F5EF0-2F1B-46FB-B9D0-E1749C1DC99C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333000"/>
            <a:ext cx="8208000" cy="51816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Example</a:t>
            </a:r>
          </a:p>
          <a:p>
            <a:pPr lvl="1"/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“Snoopy is a laser printer, all laser printers are printers, all printers are machines.”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endParaRPr lang="en-US" altLang="ko-KR" sz="3600" dirty="0">
              <a:latin typeface="Times New Roman" panose="02020603050405020304" pitchFamily="18" charset="0"/>
              <a:ea typeface="증권전산체" pitchFamily="49" charset="-128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1. </a:t>
            </a:r>
            <a:r>
              <a:rPr lang="en-US" altLang="ko-KR" sz="3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Laser_printer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(Snoopy)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2. (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  <a:sym typeface="Symbol" panose="05050102010706020507" pitchFamily="18" charset="2"/>
              </a:rPr>
              <a:t>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x)[</a:t>
            </a:r>
            <a:r>
              <a:rPr lang="en-US" altLang="ko-KR" sz="3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Laser_printer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(x) 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  <a:sym typeface="Symbol" panose="05050102010706020507" pitchFamily="18" charset="2"/>
              </a:rPr>
              <a:t> 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Printer(x)]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3. (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  <a:sym typeface="Symbol" panose="05050102010706020507" pitchFamily="18" charset="2"/>
              </a:rPr>
              <a:t>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x)[Printer(x) 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  <a:sym typeface="Symbol" panose="05050102010706020507" pitchFamily="18" charset="2"/>
              </a:rPr>
              <a:t> </a:t>
            </a:r>
            <a:r>
              <a:rPr lang="en-US" altLang="ko-KR" sz="3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Office_machine</a:t>
            </a:r>
            <a:r>
              <a:rPr lang="en-US" altLang="ko-KR" sz="3600" b="1" dirty="0">
                <a:solidFill>
                  <a:srgbClr val="0000FF"/>
                </a:solidFill>
                <a:latin typeface="Times New Roman" panose="02020603050405020304" pitchFamily="18" charset="0"/>
                <a:ea typeface="증권전산체" pitchFamily="49" charset="-128"/>
              </a:rPr>
              <a:t>(x)]</a:t>
            </a:r>
          </a:p>
        </p:txBody>
      </p:sp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EB86-2B77-4119-93C8-9690FA4B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18.3.2 Semantic Networks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7C80371-EE1C-422E-BCA3-8274E0BBA901}"/>
              </a:ext>
            </a:extLst>
          </p:cNvPr>
          <p:cNvSpPr txBox="1">
            <a:spLocks noChangeArrowheads="1"/>
          </p:cNvSpPr>
          <p:nvPr/>
        </p:nvSpPr>
        <p:spPr>
          <a:xfrm>
            <a:off x="1028700" y="1269000"/>
            <a:ext cx="9144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Definition : graph structures that  encode taxonomic knowledge of  objects and their properties 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DE7B4DF-2B24-4CA1-9D97-B2F1722D35E8}"/>
              </a:ext>
            </a:extLst>
          </p:cNvPr>
          <p:cNvSpPr txBox="1">
            <a:spLocks noChangeArrowheads="1"/>
          </p:cNvSpPr>
          <p:nvPr/>
        </p:nvSpPr>
        <p:spPr>
          <a:xfrm>
            <a:off x="1028700" y="2854573"/>
            <a:ext cx="108993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Two kinds of nodes</a:t>
            </a:r>
          </a:p>
          <a:p>
            <a:pPr lvl="1"/>
            <a:r>
              <a:rPr lang="en-US" altLang="ko-KR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Nodes labeled by relation constants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corresponding to either taxonomic categories or properties</a:t>
            </a:r>
          </a:p>
          <a:p>
            <a:pPr lvl="1"/>
            <a:r>
              <a:rPr lang="en-US" altLang="ko-KR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Nodes labeled by object constants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corresponding to objects in the domain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Three kinds of arcs connecting nodes</a:t>
            </a:r>
          </a:p>
          <a:p>
            <a:pPr lvl="1"/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Subset arcs (</a:t>
            </a:r>
            <a:r>
              <a:rPr lang="en-US" altLang="ko-KR" sz="28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isa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links)</a:t>
            </a:r>
          </a:p>
          <a:p>
            <a:pPr lvl="1"/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Set membership arcs (</a:t>
            </a:r>
            <a:r>
              <a:rPr lang="en-US" altLang="ko-KR" sz="2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instance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links)</a:t>
            </a:r>
          </a:p>
          <a:p>
            <a:pPr lvl="1"/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arcs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2643D-362F-43D3-A278-C8B5B20D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2F9B046-9CED-4738-8815-8368B33A7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000" y="5952301"/>
            <a:ext cx="52618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800" dirty="0"/>
              <a:t>Figure 18.2 A Semantic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D3C9E-E401-43E4-AF1D-5F8FBD2B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61925"/>
            <a:ext cx="8023200" cy="564240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34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B18F-E048-4208-A7CC-E48BB980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18.3.3 </a:t>
            </a:r>
            <a:r>
              <a:rPr lang="en-US" altLang="ko-KR" dirty="0"/>
              <a:t>Nonmonotonic Reasoning in Semantic Networks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05751B9-6B15-4F64-9833-F0C1C37D1E0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00200"/>
            <a:ext cx="10657800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Reasoning in ordinary logic is monotonic.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Because adding axioms to a logical system does not diminish the set of theorems that can be proved.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We must retract the </a:t>
            </a:r>
            <a:r>
              <a:rPr lang="en-US" altLang="ko-KR" i="1" dirty="0">
                <a:solidFill>
                  <a:srgbClr val="000000"/>
                </a:solidFill>
              </a:rPr>
              <a:t>default inference</a:t>
            </a:r>
            <a:r>
              <a:rPr lang="en-US" altLang="ko-KR" dirty="0">
                <a:solidFill>
                  <a:srgbClr val="000000"/>
                </a:solidFill>
              </a:rPr>
              <a:t> if new contradictory knowledge arrives.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Default inference : barring knowledge to the contrary, we are willing to assume are true.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9869600-2BB4-441B-92AC-29EF7570072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4365000"/>
            <a:ext cx="110898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Example of nonmonotonic reasoning : </a:t>
            </a:r>
            <a:r>
              <a:rPr lang="en-US" altLang="ko-KR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cancellation of inheritance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By default, the energy source of office machines is electric wall outlet. But the energy source of a robot is a battery.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5B67-4D93-44C0-8A28-51DC48C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FA4F9-B3EF-46DC-A79F-E8947E8D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63246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8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3E89659-EEAC-49D3-8F69-EE74AEA62BF9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985678"/>
            <a:ext cx="103146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18.3 A Semantic Network for Default Reasoning</a:t>
            </a:r>
          </a:p>
          <a:p>
            <a:pPr lvl="1"/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Adding another function arc</a:t>
            </a:r>
          </a:p>
          <a:p>
            <a:pPr lvl="1"/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Contradiction from </a:t>
            </a:r>
            <a:r>
              <a:rPr lang="en-US" altLang="ko-KR" sz="4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property inheritance</a:t>
            </a:r>
            <a:r>
              <a:rPr lang="en-US" altLang="ko-KR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 can be resolved by the way in which information about the most specific categories takes precedence over less specific categories.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18.3.4 Frames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4E8AC4F-5831-4509-862D-A1F30283993B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053000"/>
            <a:ext cx="10008000" cy="5076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0000"/>
                </a:solidFill>
              </a:rPr>
              <a:t>Frame is a Data structure which has a name and a set of attribute-value pairs (</a:t>
            </a:r>
            <a:r>
              <a:rPr lang="en-US" altLang="ko-KR" sz="2400" i="1" dirty="0">
                <a:solidFill>
                  <a:srgbClr val="000000"/>
                </a:solidFill>
              </a:rPr>
              <a:t>slots</a:t>
            </a:r>
            <a:r>
              <a:rPr lang="en-US" altLang="ko-KR" sz="2400" dirty="0">
                <a:solidFill>
                  <a:srgbClr val="000000"/>
                </a:solidFill>
              </a:rPr>
              <a:t>).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The frame name corresponds to a node in a semantic network.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The attributes (</a:t>
            </a:r>
            <a:r>
              <a:rPr lang="en-US" altLang="ko-KR" i="1" dirty="0">
                <a:solidFill>
                  <a:srgbClr val="000000"/>
                </a:solidFill>
              </a:rPr>
              <a:t>slot names</a:t>
            </a:r>
            <a:r>
              <a:rPr lang="en-US" altLang="ko-KR" dirty="0">
                <a:solidFill>
                  <a:srgbClr val="000000"/>
                </a:solidFill>
              </a:rPr>
              <a:t>) correspond to the names of arcs associated with this node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The values (</a:t>
            </a:r>
            <a:r>
              <a:rPr lang="en-US" altLang="ko-KR" i="1" dirty="0">
                <a:solidFill>
                  <a:srgbClr val="000000"/>
                </a:solidFill>
              </a:rPr>
              <a:t>slot fillers</a:t>
            </a:r>
            <a:r>
              <a:rPr lang="en-US" altLang="ko-KR" dirty="0">
                <a:solidFill>
                  <a:srgbClr val="000000"/>
                </a:solidFill>
              </a:rPr>
              <a:t>)correspond to nodes at the other ends of these arcs.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3D9B0ED-8873-4E01-B8F9-32505599F738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3665536"/>
            <a:ext cx="11566599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Semantic networks and frames do have difficulties in expressing certain kinds of knowledge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Disjunctions, negations, nontaxonomic knowledge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Hybrid system : KRYPTON, CLASSIC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Use </a:t>
            </a:r>
            <a:r>
              <a:rPr lang="en-US" altLang="ko-KR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terminological logic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(employing hierarchical structures to represent entities, classes, and properties and logical expressions for other information).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D24A0659-CCCF-456D-A27C-893DCE4A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899" y="189000"/>
            <a:ext cx="8229600" cy="61722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</a:t>
            </a:r>
            <a:r>
              <a:rPr lang="en-US" altLang="zh-CN" dirty="0"/>
              <a:t>.4 </a:t>
            </a:r>
            <a:r>
              <a:rPr lang="en-US" altLang="ko-KR" dirty="0"/>
              <a:t>Additional Reading and Discussion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58DFA63-2213-43C1-932F-4F29860E4D79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485000"/>
            <a:ext cx="84582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</a:rPr>
              <a:t>[</a:t>
            </a:r>
            <a:r>
              <a:rPr lang="en-US" altLang="ko-KR" dirty="0">
                <a:solidFill>
                  <a:srgbClr val="000000"/>
                </a:solidFill>
              </a:rPr>
              <a:t>Davis 1990, Hobbs &amp; Moore 1985]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More commonsense representation and reasoning methods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[</a:t>
            </a:r>
            <a:r>
              <a:rPr lang="en-US" altLang="ko-KR" dirty="0" err="1">
                <a:solidFill>
                  <a:srgbClr val="000000"/>
                </a:solidFill>
              </a:rPr>
              <a:t>Lenat</a:t>
            </a:r>
            <a:r>
              <a:rPr lang="en-US" altLang="ko-KR" dirty="0">
                <a:solidFill>
                  <a:srgbClr val="000000"/>
                </a:solidFill>
              </a:rPr>
              <a:t> &amp; Guha 1990]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CYC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[Sowa 1991]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Edited collection of papers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[Ginsberg 1987]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Nonmonotonic reasoning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[</a:t>
            </a:r>
            <a:r>
              <a:rPr lang="en-US" altLang="ko-KR" dirty="0" err="1">
                <a:solidFill>
                  <a:srgbClr val="000000"/>
                </a:solidFill>
              </a:rPr>
              <a:t>Gentner</a:t>
            </a:r>
            <a:r>
              <a:rPr lang="en-US" altLang="ko-KR" dirty="0">
                <a:solidFill>
                  <a:srgbClr val="000000"/>
                </a:solidFill>
              </a:rPr>
              <a:t> 1983]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Analogical reasoning</a:t>
            </a:r>
          </a:p>
        </p:txBody>
      </p:sp>
    </p:spTree>
    <p:extLst>
      <p:ext uri="{BB962C8B-B14F-4D97-AF65-F5344CB8AC3E}">
        <p14:creationId xmlns:p14="http://schemas.microsoft.com/office/powerpoint/2010/main" val="17038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4000" dirty="0"/>
              <a:t>The Commonsense World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dirty="0"/>
              <a:t>Time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dirty="0"/>
              <a:t>Knowledge Representations by Networks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dirty="0"/>
              <a:t>Additional Readings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25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18.1 The Commonsense World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071F620-ACB3-4EC9-8D48-C0F563F51538}"/>
              </a:ext>
            </a:extLst>
          </p:cNvPr>
          <p:cNvSpPr txBox="1">
            <a:spLocks noChangeArrowheads="1"/>
          </p:cNvSpPr>
          <p:nvPr/>
        </p:nvSpPr>
        <p:spPr>
          <a:xfrm>
            <a:off x="1128000" y="1124613"/>
            <a:ext cx="82296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What Is Commonsense Knowledge</a:t>
            </a: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Most people know the fact that a liquid fall out if the cup is turned upside down. But how can we represent it ?</a:t>
            </a:r>
          </a:p>
        </p:txBody>
      </p:sp>
      <p:sp>
        <p:nvSpPr>
          <p:cNvPr id="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BE7E863-9CD9-4E16-ADF0-171C6F98FB22}"/>
              </a:ext>
            </a:extLst>
          </p:cNvPr>
          <p:cNvSpPr txBox="1">
            <a:spLocks noChangeArrowheads="1"/>
          </p:cNvSpPr>
          <p:nvPr/>
        </p:nvSpPr>
        <p:spPr>
          <a:xfrm>
            <a:off x="552000" y="3118182"/>
            <a:ext cx="10716999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3200" dirty="0">
                <a:solidFill>
                  <a:srgbClr val="000000"/>
                </a:solidFill>
              </a:rPr>
              <a:t>Commonsense knowledge</a:t>
            </a:r>
          </a:p>
          <a:p>
            <a:pPr lvl="2"/>
            <a:r>
              <a:rPr lang="en-US" altLang="ko-KR" sz="3200" dirty="0">
                <a:solidFill>
                  <a:srgbClr val="000000"/>
                </a:solidFill>
              </a:rPr>
              <a:t>If you drop an object, it will fall.</a:t>
            </a:r>
          </a:p>
          <a:p>
            <a:pPr lvl="2"/>
            <a:r>
              <a:rPr lang="en-US" altLang="ko-KR" sz="3200" dirty="0">
                <a:solidFill>
                  <a:srgbClr val="000000"/>
                </a:solidFill>
              </a:rPr>
              <a:t>People don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3200" dirty="0">
                <a:solidFill>
                  <a:srgbClr val="000000"/>
                </a:solidFill>
              </a:rPr>
              <a:t>t exist before they are born.</a:t>
            </a:r>
          </a:p>
          <a:p>
            <a:pPr lvl="2"/>
            <a:r>
              <a:rPr lang="en-US" altLang="ko-KR" sz="3200" dirty="0">
                <a:solidFill>
                  <a:srgbClr val="000000"/>
                </a:solidFill>
              </a:rPr>
              <a:t>Fish live in water and will die if taken out.</a:t>
            </a:r>
          </a:p>
          <a:p>
            <a:pPr lvl="2"/>
            <a:r>
              <a:rPr lang="en-US" altLang="ko-KR" sz="3200" dirty="0">
                <a:solidFill>
                  <a:srgbClr val="000000"/>
                </a:solidFill>
              </a:rPr>
              <a:t>People buy bread and milk in a grocery store.</a:t>
            </a:r>
          </a:p>
          <a:p>
            <a:pPr lvl="2"/>
            <a:r>
              <a:rPr lang="en-US" altLang="ko-KR" sz="3200" dirty="0">
                <a:solidFill>
                  <a:srgbClr val="000000"/>
                </a:solidFill>
              </a:rPr>
              <a:t>People typically sleep at night.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8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00" y="549000"/>
            <a:ext cx="9360000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18.1.2 Difficulties in Representing Commonsense Knowledge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7CF776D-6E49-40D2-BFA8-930B39FA8DD3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1629000"/>
            <a:ext cx="10873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will be needed by a system capable of general human-level intelligence?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No one knows for sure.</a:t>
            </a:r>
          </a:p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No well-defined frontiers</a:t>
            </a:r>
          </a:p>
        </p:txBody>
      </p:sp>
      <p:sp>
        <p:nvSpPr>
          <p:cNvPr id="7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E2FBBEC-E802-4CB2-B535-C7D72FC80354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3789475"/>
            <a:ext cx="1080180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Knowledge about some topics may not be easily captured by declarative sentences.</a:t>
            </a: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Description of a human face</a:t>
            </a:r>
          </a:p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Many sentences we might use for describing the world are only approximations.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477000"/>
            <a:ext cx="8669216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18.1.3 The Importance of Commonsense Knowledge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BE5E78C-07FA-436D-9BAF-68BF755F8DE0}"/>
              </a:ext>
            </a:extLst>
          </p:cNvPr>
          <p:cNvSpPr txBox="1">
            <a:spLocks noChangeArrowheads="1"/>
          </p:cNvSpPr>
          <p:nvPr/>
        </p:nvSpPr>
        <p:spPr>
          <a:xfrm>
            <a:off x="480000" y="1411387"/>
            <a:ext cx="11592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Machine with commonsense</a:t>
            </a:r>
          </a:p>
          <a:p>
            <a:pPr lvl="1"/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The knowledge such a robot would have to have!</a:t>
            </a:r>
          </a:p>
          <a:p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Commonsense knowledge for  expert systems</a:t>
            </a:r>
          </a:p>
          <a:p>
            <a:pPr lvl="1"/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To recognize outside of the specific area, to predict more accurately.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4304C2A-873B-4CDA-937D-9127B9581C05}"/>
              </a:ext>
            </a:extLst>
          </p:cNvPr>
          <p:cNvSpPr txBox="1">
            <a:spLocks noChangeArrowheads="1"/>
          </p:cNvSpPr>
          <p:nvPr/>
        </p:nvSpPr>
        <p:spPr>
          <a:xfrm>
            <a:off x="484310" y="4252169"/>
            <a:ext cx="11443689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Commonsense for expanding the knowledge of an expert system</a:t>
            </a:r>
          </a:p>
          <a:p>
            <a:r>
              <a:rPr lang="en-US" altLang="ko-KR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To understanding natural language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03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18.1.4 Research Areas	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DB00174-4A34-4B66-A0E5-254FC23D0C4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47800"/>
            <a:ext cx="10513800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Currently not available system with commonsense but,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Object and materials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对象和材料）</a:t>
            </a:r>
            <a:r>
              <a:rPr lang="ko-KR" alt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describing materials and their properties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Space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空间）</a:t>
            </a:r>
            <a:r>
              <a:rPr lang="ko-KR" alt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: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formalizing various notions about space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6CBB617-80D4-44B4-A3FE-30D0D2F96594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459810"/>
            <a:ext cx="10944000" cy="579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Physical properties(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物理属性</a:t>
            </a:r>
            <a:r>
              <a:rPr lang="ko-KR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: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mass, temperature, volume, pressure, etc.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Physical Processes and events (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物理过程和事件)</a:t>
            </a:r>
            <a:r>
              <a:rPr lang="ko-KR" alt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modeling by differential equations </a:t>
            </a:r>
            <a:r>
              <a:rPr lang="en-US" altLang="ko-KR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v.s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. qualitative physics without the need for exact calculation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Time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: developing techniques for describing and reasoning about time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C816-06CC-4E22-B3FD-F64E79F8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18.2 Time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C5FD613-E0AF-45E9-A7FD-253C0AA88DB0}"/>
              </a:ext>
            </a:extLst>
          </p:cNvPr>
          <p:cNvSpPr txBox="1">
            <a:spLocks noChangeArrowheads="1"/>
          </p:cNvSpPr>
          <p:nvPr/>
        </p:nvSpPr>
        <p:spPr>
          <a:xfrm>
            <a:off x="1155700" y="1125000"/>
            <a:ext cx="109883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How are we to think about time?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Real line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: extending both into infinite past and infinite future</a:t>
            </a:r>
          </a:p>
          <a:p>
            <a:pPr lvl="1"/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Integer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: countable from beginning with 0 at ‘big bang’</a:t>
            </a:r>
          </a:p>
        </p:txBody>
      </p:sp>
      <p:sp>
        <p:nvSpPr>
          <p:cNvPr id="7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E9018A4-209D-4CAB-BD25-3110E2AD736E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2637000"/>
            <a:ext cx="10872000" cy="563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[James 1984, Allen 1983]</a:t>
            </a: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Time is something that events and processes occur in.</a:t>
            </a: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Interval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” : containers for events and processes.</a:t>
            </a:r>
          </a:p>
          <a:p>
            <a:r>
              <a:rPr lang="en-US" altLang="ko-KR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Predicate calculus used for describing interval</a:t>
            </a:r>
          </a:p>
          <a:p>
            <a:pPr lvl="1"/>
            <a:r>
              <a:rPr lang="en-US" altLang="ko-KR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Occurs(E, I)</a:t>
            </a:r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: some event or process E, occupies the interval I.</a:t>
            </a:r>
          </a:p>
          <a:p>
            <a:pPr lvl="1"/>
            <a:r>
              <a:rPr lang="en-US" altLang="ko-K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Interval has starting and ending time points.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95820-9903-4975-9807-E29E6A17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C71E2A3-8DEF-47EC-8656-4F670860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52400"/>
            <a:ext cx="8430000" cy="61722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0" y="621000"/>
            <a:ext cx="8640000" cy="59634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18.3 </a:t>
            </a:r>
            <a:r>
              <a:rPr lang="en-US" altLang="ko-KR" dirty="0"/>
              <a:t>Knowledge Representation by Networks(</a:t>
            </a:r>
            <a:r>
              <a:rPr lang="zh-CN" altLang="en-US" dirty="0"/>
              <a:t>用网络表示知识</a:t>
            </a:r>
            <a:r>
              <a:rPr lang="ko-KR" altLang="en-US" dirty="0"/>
              <a:t>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98939D5-7B51-4B93-A945-EA621F94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000" y="1819937"/>
            <a:ext cx="8153400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18.3.1</a:t>
            </a:r>
            <a:r>
              <a:rPr lang="en-US" altLang="ko-KR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Taxonomic Knowledge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</a:p>
          <a:p>
            <a:r>
              <a:rPr lang="en-US" altLang="ko-KR" sz="4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18.3.2</a:t>
            </a:r>
            <a:r>
              <a:rPr lang="en-US" altLang="ko-KR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Semantic Networks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</a:p>
          <a:p>
            <a:r>
              <a:rPr lang="ko-KR" altLang="en-US" sz="4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18.3.3</a:t>
            </a:r>
            <a:r>
              <a:rPr lang="ko-KR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ko-KR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Nonmonotonic Reasoning</a:t>
            </a:r>
          </a:p>
          <a:p>
            <a:r>
              <a:rPr lang="en-US" altLang="ko-KR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in Semantic Networks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语义网</a:t>
            </a:r>
          </a:p>
          <a:p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络的非单调推理）</a:t>
            </a:r>
          </a:p>
          <a:p>
            <a:r>
              <a:rPr lang="en-US" altLang="ko-KR" sz="4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18.3.4 Frames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988</Words>
  <Application>Microsoft Office PowerPoint</Application>
  <PresentationFormat>宽屏</PresentationFormat>
  <Paragraphs>155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思源黑体 CN Heavy</vt:lpstr>
      <vt:lpstr>思源宋体 CN</vt:lpstr>
      <vt:lpstr>Arial</vt:lpstr>
      <vt:lpstr>Arial Black</vt:lpstr>
      <vt:lpstr>Calibri</vt:lpstr>
      <vt:lpstr>Times New Roman</vt:lpstr>
      <vt:lpstr>Wingdings</vt:lpstr>
      <vt:lpstr>Office 主题</vt:lpstr>
      <vt:lpstr>1_OfficePLUS</vt:lpstr>
      <vt:lpstr>2_OfficePLUS</vt:lpstr>
      <vt:lpstr>Artificial Intelligence  Chapter 18 Representing Commonsense Knowledge (常识知识表示)</vt:lpstr>
      <vt:lpstr>PowerPoint 演示文稿</vt:lpstr>
      <vt:lpstr>18.1 The Commonsense World</vt:lpstr>
      <vt:lpstr>18.1.2 Difficulties in Representing Commonsense Knowledge</vt:lpstr>
      <vt:lpstr>18.1.3 The Importance of Commonsense Knowledge</vt:lpstr>
      <vt:lpstr>18.1.4 Research Areas </vt:lpstr>
      <vt:lpstr>18.2 Time</vt:lpstr>
      <vt:lpstr>PowerPoint 演示文稿</vt:lpstr>
      <vt:lpstr>18.3 Knowledge Representation by Networks(用网络表示知识)</vt:lpstr>
      <vt:lpstr>PowerPoint 演示文稿</vt:lpstr>
      <vt:lpstr>PowerPoint 演示文稿</vt:lpstr>
      <vt:lpstr>18.3.2 Semantic Networks</vt:lpstr>
      <vt:lpstr>PowerPoint 演示文稿</vt:lpstr>
      <vt:lpstr>18.3.3 Nonmonotonic Reasoning in Semantic Networks</vt:lpstr>
      <vt:lpstr>PowerPoint 演示文稿</vt:lpstr>
      <vt:lpstr>PowerPoint 演示文稿</vt:lpstr>
      <vt:lpstr>18.3.4 Frames</vt:lpstr>
      <vt:lpstr>PowerPoint 演示文稿</vt:lpstr>
      <vt:lpstr>18.4 Additional Reading and Discussion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370</cp:revision>
  <dcterms:created xsi:type="dcterms:W3CDTF">2020-04-14T04:48:00Z</dcterms:created>
  <dcterms:modified xsi:type="dcterms:W3CDTF">2020-08-03T14:39:56Z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